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299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258" autoAdjust="0"/>
    <p:restoredTop sz="94692" autoAdjust="0"/>
  </p:normalViewPr>
  <p:slideViewPr>
    <p:cSldViewPr snapToGrid="0" snapToObjects="1">
      <p:cViewPr varScale="1">
        <p:scale>
          <a:sx n="97" d="100"/>
          <a:sy n="97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0598493017557537"/>
          <c:y val="0.0575315840621963"/>
          <c:w val="0.751025824159978"/>
          <c:h val="0.75379659175256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Time per Meter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1.68</c:v>
                </c:pt>
                <c:pt idx="1">
                  <c:v>1.19</c:v>
                </c:pt>
                <c:pt idx="2">
                  <c:v>1.05</c:v>
                </c:pt>
                <c:pt idx="3">
                  <c:v>1.17</c:v>
                </c:pt>
                <c:pt idx="4">
                  <c:v>1.81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Sheet1!$D$2:$D$6</c:f>
            </c:numRef>
          </c:val>
        </c:ser>
        <c:marker val="1"/>
        <c:axId val="476209784"/>
        <c:axId val="476212392"/>
      </c:lineChart>
      <c:catAx>
        <c:axId val="476209784"/>
        <c:scaling>
          <c:orientation val="minMax"/>
        </c:scaling>
        <c:axPos val="b"/>
        <c:tickLblPos val="nextTo"/>
        <c:crossAx val="476212392"/>
        <c:crosses val="autoZero"/>
        <c:auto val="1"/>
        <c:lblAlgn val="ctr"/>
        <c:lblOffset val="100"/>
      </c:catAx>
      <c:valAx>
        <c:axId val="476212392"/>
        <c:scaling>
          <c:orientation val="minMax"/>
        </c:scaling>
        <c:axPos val="l"/>
        <c:majorGridlines/>
        <c:numFmt formatCode="General" sourceLinked="1"/>
        <c:tickLblPos val="nextTo"/>
        <c:crossAx val="476209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Velocity(m/s)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0.5952</c:v>
                </c:pt>
                <c:pt idx="1">
                  <c:v>0.84</c:v>
                </c:pt>
                <c:pt idx="2">
                  <c:v>0.952</c:v>
                </c:pt>
                <c:pt idx="3">
                  <c:v>0.855</c:v>
                </c:pt>
                <c:pt idx="4">
                  <c:v>0.552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  <c:pt idx="4">
                  <c:v>Meter 5</c:v>
                </c:pt>
              </c:strCache>
            </c:strRef>
          </c:cat>
          <c:val>
            <c:numRef>
              <c:f>Sheet1!$D$2:$D$6</c:f>
            </c:numRef>
          </c:val>
        </c:ser>
        <c:marker val="1"/>
        <c:axId val="475057912"/>
        <c:axId val="475060968"/>
      </c:lineChart>
      <c:catAx>
        <c:axId val="475057912"/>
        <c:scaling>
          <c:orientation val="minMax"/>
        </c:scaling>
        <c:axPos val="b"/>
        <c:tickLblPos val="nextTo"/>
        <c:crossAx val="475060968"/>
        <c:crosses val="autoZero"/>
        <c:auto val="1"/>
        <c:lblAlgn val="ctr"/>
        <c:lblOffset val="100"/>
      </c:catAx>
      <c:valAx>
        <c:axId val="475060968"/>
        <c:scaling>
          <c:orientation val="minMax"/>
        </c:scaling>
        <c:axPos val="l"/>
        <c:majorGridlines/>
        <c:numFmt formatCode="General" sourceLinked="1"/>
        <c:tickLblPos val="nextTo"/>
        <c:crossAx val="475057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0755004668101837"/>
          <c:y val="0.0339130479932925"/>
          <c:w val="0.802897167807907"/>
          <c:h val="0.93217390401341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Acceleration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Meter 1</c:v>
                </c:pt>
                <c:pt idx="1">
                  <c:v>Meter 2</c:v>
                </c:pt>
                <c:pt idx="2">
                  <c:v>Meter 3</c:v>
                </c:pt>
                <c:pt idx="3">
                  <c:v>Meter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0.354</c:v>
                </c:pt>
                <c:pt idx="1">
                  <c:v>0.4996</c:v>
                </c:pt>
                <c:pt idx="2">
                  <c:v>0.8</c:v>
                </c:pt>
                <c:pt idx="3">
                  <c:v>-0.808</c:v>
                </c:pt>
              </c:numCache>
            </c:numRef>
          </c:val>
        </c:ser>
        <c:marker val="1"/>
        <c:axId val="475173320"/>
        <c:axId val="391128120"/>
      </c:lineChart>
      <c:catAx>
        <c:axId val="475173320"/>
        <c:scaling>
          <c:orientation val="minMax"/>
        </c:scaling>
        <c:axPos val="b"/>
        <c:tickLblPos val="nextTo"/>
        <c:crossAx val="391128120"/>
        <c:crosses val="autoZero"/>
        <c:auto val="1"/>
        <c:lblAlgn val="ctr"/>
        <c:lblOffset val="100"/>
      </c:catAx>
      <c:valAx>
        <c:axId val="391128120"/>
        <c:scaling>
          <c:orientation val="minMax"/>
        </c:scaling>
        <c:axPos val="l"/>
        <c:majorGridlines/>
        <c:numFmt formatCode="General" sourceLinked="1"/>
        <c:tickLblPos val="nextTo"/>
        <c:crossAx val="475173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Kinetic Energy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Meter 0</c:v>
                </c:pt>
                <c:pt idx="1">
                  <c:v>Meter 1</c:v>
                </c:pt>
                <c:pt idx="2">
                  <c:v>Meter 2</c:v>
                </c:pt>
                <c:pt idx="3">
                  <c:v>Meter 3</c:v>
                </c:pt>
                <c:pt idx="4">
                  <c:v>Meter 4</c:v>
                </c:pt>
                <c:pt idx="5">
                  <c:v>Meter 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</c:v>
                </c:pt>
                <c:pt idx="1">
                  <c:v>0.266</c:v>
                </c:pt>
                <c:pt idx="2">
                  <c:v>0.529</c:v>
                </c:pt>
                <c:pt idx="3">
                  <c:v>0.681</c:v>
                </c:pt>
                <c:pt idx="4">
                  <c:v>0.471</c:v>
                </c:pt>
                <c:pt idx="5">
                  <c:v>0.229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Potential Energy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Meter 0</c:v>
                </c:pt>
                <c:pt idx="1">
                  <c:v>Meter 1</c:v>
                </c:pt>
                <c:pt idx="2">
                  <c:v>Meter 2</c:v>
                </c:pt>
                <c:pt idx="3">
                  <c:v>Meter 3</c:v>
                </c:pt>
                <c:pt idx="4">
                  <c:v>Meter 4</c:v>
                </c:pt>
                <c:pt idx="5">
                  <c:v>Meter 5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1.7</c:v>
                </c:pt>
                <c:pt idx="1">
                  <c:v>1.3</c:v>
                </c:pt>
                <c:pt idx="2">
                  <c:v>1.0</c:v>
                </c:pt>
                <c:pt idx="3">
                  <c:v>0.7</c:v>
                </c:pt>
                <c:pt idx="4">
                  <c:v>0.4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Thermal Energy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Meter 0</c:v>
                </c:pt>
                <c:pt idx="1">
                  <c:v>Meter 1</c:v>
                </c:pt>
                <c:pt idx="2">
                  <c:v>Meter 2</c:v>
                </c:pt>
                <c:pt idx="3">
                  <c:v>Meter 3</c:v>
                </c:pt>
                <c:pt idx="4">
                  <c:v>Meter 4</c:v>
                </c:pt>
                <c:pt idx="5">
                  <c:v>Meter 5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0.0</c:v>
                </c:pt>
                <c:pt idx="1">
                  <c:v>0.14</c:v>
                </c:pt>
                <c:pt idx="2">
                  <c:v>0.2</c:v>
                </c:pt>
                <c:pt idx="3">
                  <c:v>0.32</c:v>
                </c:pt>
                <c:pt idx="4">
                  <c:v>0.83</c:v>
                </c:pt>
                <c:pt idx="5">
                  <c:v>1.5</c:v>
                </c:pt>
              </c:numCache>
            </c:numRef>
          </c:val>
        </c:ser>
        <c:marker val="1"/>
        <c:axId val="475532344"/>
        <c:axId val="475535400"/>
      </c:lineChart>
      <c:catAx>
        <c:axId val="475532344"/>
        <c:scaling>
          <c:orientation val="minMax"/>
        </c:scaling>
        <c:axPos val="b"/>
        <c:tickLblPos val="nextTo"/>
        <c:crossAx val="475535400"/>
        <c:crosses val="autoZero"/>
        <c:auto val="1"/>
        <c:lblAlgn val="ctr"/>
        <c:lblOffset val="100"/>
      </c:catAx>
      <c:valAx>
        <c:axId val="475535400"/>
        <c:scaling>
          <c:orientation val="minMax"/>
        </c:scaling>
        <c:axPos val="l"/>
        <c:majorGridlines/>
        <c:numFmt formatCode="General" sourceLinked="1"/>
        <c:tickLblPos val="nextTo"/>
        <c:crossAx val="475532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CBEAF9-9E58-4CC8-A6FF-6DD8A58DEEA4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2D1645-197C-9647-8002-FB328D15982A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A149F9-5EF7-7141-BDE5-28DC8213C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  <p:sldLayoutId id="2147484311" r:id="rId12"/>
    <p:sldLayoutId id="2147484312" r:id="rId13"/>
    <p:sldLayoutId id="2147484313" r:id="rId14"/>
    <p:sldLayoutId id="2147484314" r:id="rId15"/>
    <p:sldLayoutId id="214748431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Spring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car of the future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engine</a:t>
            </a:r>
            <a:endParaRPr lang="en-US" dirty="0"/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Our engine is powered by</a:t>
            </a:r>
            <a:r>
              <a:rPr lang="en-US" dirty="0" smtClean="0"/>
              <a:t> a spring attached </a:t>
            </a:r>
            <a:r>
              <a:rPr lang="en-US" dirty="0" smtClean="0"/>
              <a:t>to a pencil beam. The</a:t>
            </a:r>
            <a:r>
              <a:rPr lang="en-US" dirty="0" smtClean="0"/>
              <a:t> springs are </a:t>
            </a:r>
            <a:r>
              <a:rPr lang="en-US" dirty="0" smtClean="0"/>
              <a:t>acting as an energy source. </a:t>
            </a:r>
            <a:r>
              <a:rPr lang="en-US" dirty="0" smtClean="0"/>
              <a:t>The</a:t>
            </a:r>
            <a:r>
              <a:rPr lang="en-US" dirty="0" smtClean="0"/>
              <a:t> spring </a:t>
            </a:r>
            <a:r>
              <a:rPr lang="en-US" dirty="0" smtClean="0"/>
              <a:t>pulls </a:t>
            </a:r>
            <a:r>
              <a:rPr lang="en-US" dirty="0" smtClean="0"/>
              <a:t>a string, rotating the wheel axel.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Gas has become an issue where it is producing smog and increasing global warming. There are two reasons our engine helps the Earth: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chemeClr val="accent3">
                    <a:lumMod val="75000"/>
                    <a:alpha val="62000"/>
                  </a:schemeClr>
                </a:solidFill>
              </a:rPr>
              <a:t>Doesn’t produce fumes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chemeClr val="accent3">
                    <a:lumMod val="75000"/>
                    <a:alpha val="62000"/>
                  </a:schemeClr>
                </a:solidFill>
              </a:rPr>
              <a:t>Uses spring energy for better fuel conservation</a:t>
            </a:r>
            <a:endParaRPr lang="en-US" sz="3600" dirty="0">
              <a:solidFill>
                <a:schemeClr val="accent3">
                  <a:lumMod val="75000"/>
                  <a:alpha val="62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Time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39775" y="2770188"/>
          <a:ext cx="766286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vs. Time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39775" y="2770188"/>
          <a:ext cx="766286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vs. Time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510954" cy="4044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 vs. PE vs. Thermal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39775" y="2770188"/>
          <a:ext cx="766286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1777</TotalTime>
  <Words>114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The Spring Machine</vt:lpstr>
      <vt:lpstr>The engine</vt:lpstr>
      <vt:lpstr>Energy conservation</vt:lpstr>
      <vt:lpstr>Distance vs. Time Graph</vt:lpstr>
      <vt:lpstr>Velocity vs. Time Graph</vt:lpstr>
      <vt:lpstr>Acceleration vs. Time Graph</vt:lpstr>
      <vt:lpstr>KE vs. PE vs. Thermal Energy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Spring Machine</dc:title>
  <dc:creator>Gregg Jossart</dc:creator>
  <cp:lastModifiedBy>Gregg Jossart</cp:lastModifiedBy>
  <cp:revision>4</cp:revision>
  <dcterms:created xsi:type="dcterms:W3CDTF">2013-11-22T04:56:45Z</dcterms:created>
  <dcterms:modified xsi:type="dcterms:W3CDTF">2013-11-22T05:03:26Z</dcterms:modified>
</cp:coreProperties>
</file>